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72" r:id="rId3"/>
    <p:sldId id="285" r:id="rId4"/>
    <p:sldId id="273" r:id="rId5"/>
    <p:sldId id="276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5143500" type="screen16x9"/>
  <p:notesSz cx="7010400" cy="92964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Roboto Slab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52" autoAdjust="0"/>
  </p:normalViewPr>
  <p:slideViewPr>
    <p:cSldViewPr>
      <p:cViewPr>
        <p:scale>
          <a:sx n="111" d="100"/>
          <a:sy n="111" d="100"/>
        </p:scale>
        <p:origin x="-54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6073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http://www.pbs.org/wgbh/nova/labs/video_popup/5/34/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2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Supporting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Underlie most security capabilities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Preventive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E.g., firewalls, access control, secure communication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Detect and recover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Auditing, redundancy, archival, IDSs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76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Preventive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Assign security responsibility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Develop and maintain security plans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Implement personnel security controls such as least privilege or separation of duties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Conduct security awareness &amp; training</a:t>
            </a:r>
          </a:p>
          <a:p>
            <a:endParaRPr lang="en-US" dirty="0" smtClean="0"/>
          </a:p>
          <a:p>
            <a:r>
              <a:rPr lang="en-US" dirty="0" smtClean="0"/>
              <a:t>Detection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Implement personnel security controls such as background checks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Periodic review of security controls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Periodic system audits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Ongoing risk management processes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Recovery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Provide for continuity of operations during emergencies and disasters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Establish an incident response capability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05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Preventive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Control data media access and disposal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Limit external data distribution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Control SW viruses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Protect computing facility (badges, biometrics, guards)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Provide backup capability (power, communications, and facility)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Control environment (temperature, humidity)</a:t>
            </a:r>
          </a:p>
          <a:p>
            <a:endParaRPr lang="en-US" dirty="0" smtClean="0"/>
          </a:p>
          <a:p>
            <a:r>
              <a:rPr lang="en-US" dirty="0" smtClean="0"/>
              <a:t>Detection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Provide physical security (cameras)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Monitor environmental conditions (smoke/fire detectors)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86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3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  #9 shows up in two places</a:t>
            </a:r>
          </a:p>
          <a:p>
            <a:r>
              <a:rPr lang="en-US" dirty="0" smtClean="0"/>
              <a:t>Minimization  was left off the card (see</a:t>
            </a:r>
            <a:r>
              <a:rPr lang="en-US" baseline="0" dirty="0" smtClean="0"/>
              <a:t> top for solutions)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6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4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things</a:t>
            </a:r>
            <a:r>
              <a:rPr lang="en-US" baseline="0" dirty="0" smtClean="0"/>
              <a:t> that could happen to threaten the security of the Mom &amp; Pop Shop?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Form small groups of three or four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Brainstorm ways of filling in the possible threats to the security of the Mom &amp; Pop Shop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10 minutes or so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Reconvene for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4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Domain separation – keep website hosting separate from accounting records</a:t>
            </a:r>
          </a:p>
          <a:p>
            <a:r>
              <a:rPr lang="en-US" dirty="0" smtClean="0"/>
              <a:t>Layering – levels of security</a:t>
            </a:r>
          </a:p>
          <a:p>
            <a:r>
              <a:rPr lang="en-US" dirty="0" smtClean="0"/>
              <a:t>Least privilege – who has access?</a:t>
            </a:r>
            <a:r>
              <a:rPr lang="en-US" baseline="0" dirty="0" smtClean="0"/>
              <a:t> To what?</a:t>
            </a:r>
          </a:p>
          <a:p>
            <a:r>
              <a:rPr lang="en-US" baseline="0" dirty="0" smtClean="0"/>
              <a:t>Information hiding – keeping account #s, etc. hidden.</a:t>
            </a:r>
          </a:p>
          <a:p>
            <a:r>
              <a:rPr lang="en-US" baseline="0" dirty="0" smtClean="0"/>
              <a:t>Simplicity – </a:t>
            </a:r>
          </a:p>
          <a:p>
            <a:r>
              <a:rPr lang="en-US" baseline="0" dirty="0" smtClean="0"/>
              <a:t>Minimization – least functionality needed </a:t>
            </a:r>
            <a:r>
              <a:rPr lang="en-US" baseline="0" dirty="0" smtClean="0">
                <a:sym typeface="Wingdings" panose="05000000000000000000" pitchFamily="2" charset="2"/>
              </a:rPr>
              <a:t> no online purchases? No need for certain SW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Modularization – let’s add functionality  online purchases!  How does that change the threat matrix?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4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Philosophy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Least cost approach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Implement</a:t>
            </a:r>
            <a:r>
              <a:rPr lang="en-US" baseline="0" dirty="0" smtClean="0"/>
              <a:t> most appropriate controls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Accept minimal adverse impact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Risk mitigation options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Risk assumption – </a:t>
            </a:r>
            <a:r>
              <a:rPr lang="en-US" baseline="0" dirty="0" err="1" smtClean="0"/>
              <a:t>zen</a:t>
            </a:r>
            <a:r>
              <a:rPr lang="en-US" baseline="0" dirty="0" smtClean="0"/>
              <a:t>-like state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risk avoidance – e.g., shut down services to avoid attacks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risk limitation – implement controls to mitigate threats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risk planning – managing risk systematically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Research and acknowledgement – identify flaws and correct them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Risk transference – e.g., insurance </a:t>
            </a:r>
          </a:p>
        </p:txBody>
      </p:sp>
    </p:spTree>
    <p:extLst>
      <p:ext uri="{BB962C8B-B14F-4D97-AF65-F5344CB8AC3E}">
        <p14:creationId xmlns:p14="http://schemas.microsoft.com/office/powerpoint/2010/main" val="388494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Helvetica Black" charset="0"/>
              </a:rPr>
              <a:t>Action point rules of thumb</a:t>
            </a:r>
          </a:p>
          <a:p>
            <a:pPr lvl="1" eaLnBrk="1" hangingPunct="1"/>
            <a:r>
              <a:rPr lang="en-US" b="1" u="sng" dirty="0" smtClean="0"/>
              <a:t>Vulnerability exists?</a:t>
            </a:r>
            <a:r>
              <a:rPr lang="en-US" b="1" dirty="0" smtClean="0"/>
              <a:t>  Implement assurance techniques to reduce likelihood of exercise</a:t>
            </a:r>
          </a:p>
          <a:p>
            <a:pPr lvl="1" eaLnBrk="1" hangingPunct="1"/>
            <a:r>
              <a:rPr lang="en-US" b="1" u="sng" dirty="0" smtClean="0"/>
              <a:t>Vulnerability can be exercised?</a:t>
            </a:r>
            <a:r>
              <a:rPr lang="en-US" b="1" dirty="0" smtClean="0"/>
              <a:t> Apply layered protection to minimize impact</a:t>
            </a:r>
          </a:p>
          <a:p>
            <a:pPr lvl="1" eaLnBrk="1" hangingPunct="1"/>
            <a:r>
              <a:rPr lang="en-US" b="1" u="sng" dirty="0" smtClean="0"/>
              <a:t>Attacker’s cost &lt; potential gain?</a:t>
            </a:r>
            <a:r>
              <a:rPr lang="en-US" b="1" dirty="0" smtClean="0"/>
              <a:t> Apply protection to decrease attacker incentive</a:t>
            </a:r>
          </a:p>
          <a:p>
            <a:pPr lvl="1" eaLnBrk="1" hangingPunct="1"/>
            <a:r>
              <a:rPr lang="en-US" b="1" u="sng" dirty="0" smtClean="0"/>
              <a:t>Loss is too great?</a:t>
            </a:r>
            <a:r>
              <a:rPr lang="en-US" b="1" dirty="0" smtClean="0"/>
              <a:t> Apply design principles and protective measures to reduce the potential for loss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09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3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1867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9064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33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t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 sz="10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13" name="Shape 63" descr="genCyberLogo-lg.png"/>
          <p:cNvPicPr preferRelativeResize="0">
            <a:picLocks noChangeAspect="1"/>
          </p:cNvPicPr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15200" y="57150"/>
            <a:ext cx="1731738" cy="118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 userDrawn="1"/>
        </p:nvGrpSpPr>
        <p:grpSpPr>
          <a:xfrm>
            <a:off x="3124200" y="4637446"/>
            <a:ext cx="2707514" cy="457200"/>
            <a:chOff x="3464686" y="4637446"/>
            <a:chExt cx="2707514" cy="4572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464686" y="4637446"/>
              <a:ext cx="270751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81" y="4686318"/>
              <a:ext cx="979264" cy="366816"/>
            </a:xfrm>
            <a:prstGeom prst="rect">
              <a:avLst/>
            </a:prstGeom>
          </p:spPr>
        </p:pic>
        <p:pic>
          <p:nvPicPr>
            <p:cNvPr id="17" name="Picture 16" descr="http://gencyber.utulsa.edu/images/nsf-logo.png"/>
            <p:cNvPicPr/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578" y="4651522"/>
              <a:ext cx="433896" cy="433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http://gencyber.utulsa.edu/images/nsa-logo.png"/>
            <p:cNvPicPr/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372" y="4651522"/>
              <a:ext cx="433896" cy="433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2" descr="http://gencyber.utulsa.edu/images/CYBERCORPS%20FINAL%20TU.jp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4660918"/>
              <a:ext cx="609600" cy="40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6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labs/video_popup/5/3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Cybersecurity: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Risk 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Janica</a:t>
            </a:r>
            <a:r>
              <a:rPr lang="en-US" dirty="0" smtClean="0"/>
              <a:t> Edmonds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Controls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Prevent, limit, deter threat-source damage to assets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Technical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Operational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7809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Controls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Supporting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Preventive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Detect and recover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0369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Controls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protection policies, guidelines &amp; standards for operations</a:t>
            </a:r>
          </a:p>
          <a:p>
            <a:r>
              <a:rPr lang="en-US" dirty="0" smtClean="0"/>
              <a:t>Preventive</a:t>
            </a:r>
          </a:p>
          <a:p>
            <a:r>
              <a:rPr lang="en-US" dirty="0" smtClean="0"/>
              <a:t>Detection</a:t>
            </a:r>
          </a:p>
          <a:p>
            <a:r>
              <a:rPr lang="en-US" dirty="0" smtClean="0"/>
              <a:t>Recovery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83759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Controls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Procedures governing the use and operation of IT systems </a:t>
            </a:r>
          </a:p>
          <a:p>
            <a:r>
              <a:rPr lang="en-US" dirty="0" smtClean="0"/>
              <a:t>Preventive </a:t>
            </a:r>
          </a:p>
          <a:p>
            <a:r>
              <a:rPr lang="en-US" dirty="0" smtClean="0"/>
              <a:t>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829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250091"/>
            <a:ext cx="73914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25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Realm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 game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Created by </a:t>
            </a:r>
            <a:r>
              <a:rPr lang="en-US" i="1" dirty="0" err="1" smtClean="0"/>
              <a:t>GenCyber</a:t>
            </a:r>
            <a:r>
              <a:rPr lang="en-US" i="1" dirty="0" smtClean="0"/>
              <a:t> Duo at California State University, San Bernardino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Answers??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927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grpSp>
        <p:nvGrpSpPr>
          <p:cNvPr id="48" name="Group 47"/>
          <p:cNvGrpSpPr/>
          <p:nvPr/>
        </p:nvGrpSpPr>
        <p:grpSpPr>
          <a:xfrm>
            <a:off x="2781748" y="0"/>
            <a:ext cx="3580503" cy="5143500"/>
            <a:chOff x="2781748" y="0"/>
            <a:chExt cx="3580503" cy="5143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748" y="0"/>
              <a:ext cx="3580503" cy="5143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85488" y="971550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4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6200" y="3181350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1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6200" y="3638550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09701" y="2294751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3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1000" y="3181349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5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76942" y="1869572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6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94034" y="2724150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7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91000" y="2297065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8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17535" y="4095750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tx1"/>
                  </a:solidFill>
                </a:rPr>
                <a:t>9</a:t>
              </a:r>
              <a:endParaRPr lang="en-US" sz="1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5799" y="3181348"/>
              <a:ext cx="152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tx1"/>
                  </a:solidFill>
                </a:rPr>
                <a:t>9</a:t>
              </a:r>
              <a:endParaRPr lang="en-US" sz="12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8600" y="97154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10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21750" y="45529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11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3400" y="228487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12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4860" y="455294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13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2101" y="186938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14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8199" y="3172612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15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69223" y="409574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16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46434" y="272395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17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5596" y="971358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18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77056" y="363854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19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43400" y="186937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20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76870" y="4087013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21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62272" y="3638548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22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79734" y="14287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23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46434" y="14287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24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2688" y="142874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25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62272" y="27241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26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62642" y="1333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27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42161" y="1333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28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2272" y="4552948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29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85360" y="1333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30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80958" y="3638357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31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04758" y="1428748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32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71700" y="4552947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33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7487" y="2740667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34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47487" y="96438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35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34482" y="3172611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36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48199" y="2284688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37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04758" y="1869378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38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48199" y="4087012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39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04758" y="13334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40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19400" y="13335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1"/>
                  </a:solidFill>
                </a:rPr>
                <a:t>Minimization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37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Mom &amp; Pop Shop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Mom &amp; Pop Shop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Running a touristy type business selling handmade crafts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Keep accounts and business transactions records on a computer</a:t>
            </a: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Running a website to advertise their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0790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Threat Matrix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Mom &amp; Pop 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80792"/>
              </p:ext>
            </p:extLst>
          </p:nvPr>
        </p:nvGraphicFramePr>
        <p:xfrm>
          <a:off x="1066800" y="2114550"/>
          <a:ext cx="6553200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10640"/>
                <a:gridCol w="1310640"/>
                <a:gridCol w="1310640"/>
                <a:gridCol w="1310640"/>
                <a:gridCol w="1310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Threat/Asset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People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Interception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Interruption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Modification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Fabrication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93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Application of Principles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900" y="1489824"/>
            <a:ext cx="8368200" cy="35203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Domain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Layering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Least privilege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Information hiding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Minimization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Modularization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2974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Risk assessment </a:t>
            </a:r>
          </a:p>
          <a:p>
            <a:pPr marL="801688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Identify and evaluate risk, its impact, and recommended risk reducing activities </a:t>
            </a:r>
          </a:p>
          <a:p>
            <a:pPr marL="1377950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Risk mitigation</a:t>
            </a:r>
          </a:p>
          <a:p>
            <a:pPr marL="801688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Prioritize, implement, and maintain risk reducing activities </a:t>
            </a:r>
          </a:p>
          <a:p>
            <a:pPr marL="515938" lvl="1">
              <a:lnSpc>
                <a:spcPct val="100000"/>
              </a:lnSpc>
              <a:spcAft>
                <a:spcPts val="0"/>
              </a:spcAft>
            </a:pPr>
            <a:endParaRPr lang="en-US" dirty="0" smtClean="0"/>
          </a:p>
          <a:p>
            <a:pPr marL="287338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Evaluation</a:t>
            </a:r>
          </a:p>
          <a:p>
            <a:pPr marL="801688" lvl="1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Continual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5451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Mitigation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Prioritize, evaluate, and implement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Risk mitigation options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2602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Mitigation: Action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076325"/>
            <a:ext cx="60198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739142"/>
      </p:ext>
    </p:extLst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646</Words>
  <Application>Microsoft Office PowerPoint</Application>
  <PresentationFormat>On-screen Show (16:9)</PresentationFormat>
  <Paragraphs>186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Roboto</vt:lpstr>
      <vt:lpstr>Helvetica Black</vt:lpstr>
      <vt:lpstr>Wingdings</vt:lpstr>
      <vt:lpstr>Roboto Slab</vt:lpstr>
      <vt:lpstr>marina</vt:lpstr>
      <vt:lpstr>Cybersecurity:  Risk Management </vt:lpstr>
      <vt:lpstr>Cyber Realm</vt:lpstr>
      <vt:lpstr>Answers</vt:lpstr>
      <vt:lpstr>Example:  Mom &amp; Pop Shop</vt:lpstr>
      <vt:lpstr>Example: Threat Matrix</vt:lpstr>
      <vt:lpstr>Example: Application of Principles </vt:lpstr>
      <vt:lpstr>Risk Management</vt:lpstr>
      <vt:lpstr>Risk Mitigation</vt:lpstr>
      <vt:lpstr>Risk Mitigation: Action Points</vt:lpstr>
      <vt:lpstr>Security Controls</vt:lpstr>
      <vt:lpstr>Technical Controls</vt:lpstr>
      <vt:lpstr>Management Controls</vt:lpstr>
      <vt:lpstr>Operational Controls</vt:lpstr>
      <vt:lpstr>Residual Risk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for Teaching  Cyber Security</dc:title>
  <dc:creator>Edmonds, Janica</dc:creator>
  <cp:lastModifiedBy>Edmonds, Janica</cp:lastModifiedBy>
  <cp:revision>33</cp:revision>
  <dcterms:modified xsi:type="dcterms:W3CDTF">2016-07-15T13:27:00Z</dcterms:modified>
</cp:coreProperties>
</file>